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75" r:id="rId6"/>
    <p:sldId id="264" r:id="rId7"/>
    <p:sldId id="277" r:id="rId8"/>
    <p:sldId id="266" r:id="rId9"/>
    <p:sldId id="267" r:id="rId10"/>
    <p:sldId id="285" r:id="rId11"/>
    <p:sldId id="262" r:id="rId12"/>
    <p:sldId id="278" r:id="rId13"/>
    <p:sldId id="279" r:id="rId14"/>
    <p:sldId id="280" r:id="rId15"/>
    <p:sldId id="281" r:id="rId16"/>
    <p:sldId id="283" r:id="rId17"/>
    <p:sldId id="284" r:id="rId18"/>
    <p:sldId id="260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3" autoAdjust="0"/>
  </p:normalViewPr>
  <p:slideViewPr>
    <p:cSldViewPr snapToGrid="0">
      <p:cViewPr varScale="1">
        <p:scale>
          <a:sx n="70" d="100"/>
          <a:sy n="70" d="100"/>
        </p:scale>
        <p:origin x="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24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1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6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6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4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6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9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85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7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3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85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2483-0018-4536-805B-03A68FBC7B40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0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qOID77its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디자인이(가) 표시된 사진&#10;&#10;자동 생성된 설명">
            <a:extLst>
              <a:ext uri="{FF2B5EF4-FFF2-40B4-BE49-F238E27FC236}">
                <a16:creationId xmlns:a16="http://schemas.microsoft.com/office/drawing/2014/main" id="{639B77E4-4F8A-F4D2-CFCF-4B27230041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원호 8">
            <a:extLst>
              <a:ext uri="{FF2B5EF4-FFF2-40B4-BE49-F238E27FC236}">
                <a16:creationId xmlns:a16="http://schemas.microsoft.com/office/drawing/2014/main" id="{E9A781D5-3175-439C-4208-DE85A3964338}"/>
              </a:ext>
            </a:extLst>
          </p:cNvPr>
          <p:cNvSpPr/>
          <p:nvPr/>
        </p:nvSpPr>
        <p:spPr>
          <a:xfrm flipH="1">
            <a:off x="6446979" y="662709"/>
            <a:ext cx="11028219" cy="6661727"/>
          </a:xfrm>
          <a:prstGeom prst="arc">
            <a:avLst>
              <a:gd name="adj1" fmla="val 16200000"/>
              <a:gd name="adj2" fmla="val 2131657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AC8077F5-35C0-7C68-ADC9-0C8A5825484B}"/>
              </a:ext>
            </a:extLst>
          </p:cNvPr>
          <p:cNvSpPr/>
          <p:nvPr/>
        </p:nvSpPr>
        <p:spPr>
          <a:xfrm flipV="1">
            <a:off x="-4524361" y="-92"/>
            <a:ext cx="11028219" cy="6661727"/>
          </a:xfrm>
          <a:prstGeom prst="arc">
            <a:avLst>
              <a:gd name="adj1" fmla="val 17014781"/>
              <a:gd name="adj2" fmla="val 21462739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C81F825-EC23-1EEA-30F7-0C6DD54FF273}"/>
              </a:ext>
            </a:extLst>
          </p:cNvPr>
          <p:cNvSpPr/>
          <p:nvPr/>
        </p:nvSpPr>
        <p:spPr>
          <a:xfrm flipH="1">
            <a:off x="4724582" y="202233"/>
            <a:ext cx="11028219" cy="6661727"/>
          </a:xfrm>
          <a:prstGeom prst="arc">
            <a:avLst>
              <a:gd name="adj1" fmla="val 16200000"/>
              <a:gd name="adj2" fmla="val 2131657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F444FEB1-DB5B-75D8-49BC-CE2C6579BB8D}"/>
              </a:ext>
            </a:extLst>
          </p:cNvPr>
          <p:cNvSpPr/>
          <p:nvPr/>
        </p:nvSpPr>
        <p:spPr>
          <a:xfrm flipV="1">
            <a:off x="-6237522" y="-503381"/>
            <a:ext cx="11028219" cy="6661727"/>
          </a:xfrm>
          <a:prstGeom prst="arc">
            <a:avLst>
              <a:gd name="adj1" fmla="val 17140094"/>
              <a:gd name="adj2" fmla="val 21462739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F029DD7E-E18F-97AD-2E25-CA2725D7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00" y="2766218"/>
            <a:ext cx="10515600" cy="1325564"/>
          </a:xfrm>
        </p:spPr>
        <p:txBody>
          <a:bodyPr/>
          <a:lstStyle/>
          <a:p>
            <a:pPr algn="ctr"/>
            <a:r>
              <a:rPr lang="en-US" altLang="ko-KR" b="1" i="1" dirty="0"/>
              <a:t>Sennheiser</a:t>
            </a:r>
            <a:r>
              <a:rPr lang="ko-KR" altLang="en-US" dirty="0"/>
              <a:t> </a:t>
            </a:r>
            <a:r>
              <a:rPr lang="ko-KR" altLang="en-US" dirty="0">
                <a:ea typeface="휴먼매직체" panose="02030504000101010101" pitchFamily="18" charset="-127"/>
              </a:rPr>
              <a:t>브랜드 광고영상 기획안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5DD9107D-7C60-5702-7F60-4FD6AD1802F7}"/>
              </a:ext>
            </a:extLst>
          </p:cNvPr>
          <p:cNvSpPr txBox="1">
            <a:spLocks/>
          </p:cNvSpPr>
          <p:nvPr/>
        </p:nvSpPr>
        <p:spPr>
          <a:xfrm>
            <a:off x="8951494" y="4919996"/>
            <a:ext cx="2855496" cy="1572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/>
              <a:t>과목명 </a:t>
            </a:r>
            <a:r>
              <a:rPr lang="en-US" altLang="ko-KR" sz="2000"/>
              <a:t>: 3D </a:t>
            </a:r>
            <a:r>
              <a:rPr lang="ko-KR" altLang="en-US" sz="2000"/>
              <a:t>그래픽스 </a:t>
            </a:r>
            <a:r>
              <a:rPr lang="en-US" altLang="ko-KR" sz="2000"/>
              <a:t>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/>
              <a:t>학번 </a:t>
            </a:r>
            <a:r>
              <a:rPr lang="en-US" altLang="ko-KR" sz="2000"/>
              <a:t>: 20170677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/>
              <a:t>이름 </a:t>
            </a:r>
            <a:r>
              <a:rPr lang="en-US" altLang="ko-KR" sz="2000"/>
              <a:t>:</a:t>
            </a:r>
            <a:r>
              <a:rPr lang="ko-KR" altLang="en-US" sz="2000"/>
              <a:t> 오융택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217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 ~ 20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음반 위의 심장박동을 표현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CAF4A7F-0A44-C2D4-8C09-6C3340743BC5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6" name="그림 5" descr="스케치, 예술, 그림, 아동 미술이(가) 표시된 사진&#10;&#10;자동 생성된 설명">
            <a:extLst>
              <a:ext uri="{FF2B5EF4-FFF2-40B4-BE49-F238E27FC236}">
                <a16:creationId xmlns:a16="http://schemas.microsoft.com/office/drawing/2014/main" id="{940B246F-C2F0-4B3B-9BB4-090D1C522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6900" y="232210"/>
            <a:ext cx="3378199" cy="60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 ~ 25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달리고 있는 사람 주변으로 악기와 음표들이 회전한다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비행기는 멀리 떠나갔다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BF5DBEC-8265-B37D-80C3-6CB8F38805A8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6" name="내용 개체 틀 43" descr="텍스트, 스케치, 예술, 그림이(가) 표시된 사진&#10;&#10;자동 생성된 설명">
            <a:extLst>
              <a:ext uri="{FF2B5EF4-FFF2-40B4-BE49-F238E27FC236}">
                <a16:creationId xmlns:a16="http://schemas.microsoft.com/office/drawing/2014/main" id="{8C245728-6088-E926-9A79-ECFC3F0D2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90604" y="248508"/>
            <a:ext cx="3410792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6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25 ~ 30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사용자가 다시한번 헤드셋 기능을 눌러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ANC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끈다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주변환경음들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축하소리 등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 들려오며 달리기를 마친다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40A9136-B33C-B670-E5CE-4A3C956C94FA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6" name="그림 5" descr="텍스트, 그림, 스케치, 종이이(가) 표시된 사진&#10;&#10;자동 생성된 설명">
            <a:extLst>
              <a:ext uri="{FF2B5EF4-FFF2-40B4-BE49-F238E27FC236}">
                <a16:creationId xmlns:a16="http://schemas.microsoft.com/office/drawing/2014/main" id="{94078A14-0F40-967A-2A9D-EEC1151B2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90602" y="325656"/>
            <a:ext cx="3410795" cy="60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30~35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제품이 기업 로고박스 안에서 회전하면서 나왔다가 다시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들어감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FA46428-CB99-6515-CA17-5AB60593E6BF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7" name="그림 6" descr="텍스트, 스케치, 그림, 라인 아트이(가) 표시된 사진&#10;&#10;자동 생성된 설명">
            <a:extLst>
              <a:ext uri="{FF2B5EF4-FFF2-40B4-BE49-F238E27FC236}">
                <a16:creationId xmlns:a16="http://schemas.microsoft.com/office/drawing/2014/main" id="{33D0A6A7-8136-16AD-728C-1714AF2E3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91882" y="247229"/>
            <a:ext cx="3408234" cy="60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35 ~ 40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전달 메시지와 기업 로고가 나타나면서 엔딩</a:t>
            </a:r>
          </a:p>
        </p:txBody>
      </p:sp>
      <p:pic>
        <p:nvPicPr>
          <p:cNvPr id="13" name="그림 12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C85E10FE-AA1D-9711-1193-0229F406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739900"/>
            <a:ext cx="6019800" cy="33782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0D15522-CB8D-903F-D708-42614F9E3E23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344074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 descr="스크린샷, 풍선, 파티 용품이(가) 표시된 사진&#10;&#10;자동 생성된 설명">
            <a:extLst>
              <a:ext uri="{FF2B5EF4-FFF2-40B4-BE49-F238E27FC236}">
                <a16:creationId xmlns:a16="http://schemas.microsoft.com/office/drawing/2014/main" id="{F27891FD-5586-2762-CF18-2631EE28C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2847975"/>
            <a:ext cx="5059363" cy="2322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3D7E16-EBF1-4806-587E-31D15DA7E0FC}"/>
              </a:ext>
            </a:extLst>
          </p:cNvPr>
          <p:cNvSpPr txBox="1"/>
          <p:nvPr/>
        </p:nvSpPr>
        <p:spPr>
          <a:xfrm>
            <a:off x="1157288" y="4705350"/>
            <a:ext cx="5059363" cy="4651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</a:rPr>
              <a:t>사운드 </a:t>
            </a:r>
            <a:r>
              <a:rPr lang="ko-KR" altLang="en-US" sz="1300" err="1">
                <a:solidFill>
                  <a:srgbClr val="FFFFFF"/>
                </a:solidFill>
              </a:rPr>
              <a:t>이펙터를</a:t>
            </a:r>
            <a:r>
              <a:rPr lang="ko-KR" altLang="en-US" sz="1300">
                <a:solidFill>
                  <a:srgbClr val="FFFFFF"/>
                </a:solidFill>
              </a:rPr>
              <a:t> 활용한 모션그래픽</a:t>
            </a:r>
            <a:endParaRPr lang="en-US" altLang="ko-KR" sz="1300">
              <a:solidFill>
                <a:srgbClr val="FFFFFF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</a:rPr>
              <a:t>협성대학교 </a:t>
            </a:r>
            <a:r>
              <a:rPr lang="en-US" altLang="ko-KR" sz="1300">
                <a:solidFill>
                  <a:srgbClr val="FFFFFF"/>
                </a:solidFill>
              </a:rPr>
              <a:t>– </a:t>
            </a:r>
            <a:r>
              <a:rPr lang="ko-KR" altLang="en-US" sz="1300">
                <a:solidFill>
                  <a:srgbClr val="FFFFFF"/>
                </a:solidFill>
              </a:rPr>
              <a:t>안지은 교수님 </a:t>
            </a:r>
          </a:p>
        </p:txBody>
      </p:sp>
      <p:pic>
        <p:nvPicPr>
          <p:cNvPr id="7" name="그림 6" descr="야외, 다리, 건물, 하늘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69DB5BE4-F2F8-DE18-5221-ED76EEB2F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2847975"/>
            <a:ext cx="4746625" cy="2322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AF1993-4953-B4E3-3C58-3AABD8BF3AB6}"/>
              </a:ext>
            </a:extLst>
          </p:cNvPr>
          <p:cNvSpPr txBox="1"/>
          <p:nvPr/>
        </p:nvSpPr>
        <p:spPr>
          <a:xfrm>
            <a:off x="6284913" y="4705350"/>
            <a:ext cx="4746625" cy="4651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광고 컨셉 레퍼런스 </a:t>
            </a:r>
            <a:r>
              <a:rPr lang="en-US" altLang="ko-KR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Running</a:t>
            </a:r>
          </a:p>
          <a:p>
            <a:pPr algn="ctr">
              <a:spcAft>
                <a:spcPts val="600"/>
              </a:spcAft>
            </a:pPr>
            <a:r>
              <a:rPr lang="en-US" altLang="ko-KR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JBL | UA FLASH X - YouTube</a:t>
            </a:r>
            <a:endParaRPr lang="ko-KR" altLang="en-US" sz="1300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F9193F-B39E-7743-D9CC-7FB1F032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레퍼런스</a:t>
            </a:r>
          </a:p>
        </p:txBody>
      </p:sp>
    </p:spTree>
    <p:extLst>
      <p:ext uri="{BB962C8B-B14F-4D97-AF65-F5344CB8AC3E}">
        <p14:creationId xmlns:p14="http://schemas.microsoft.com/office/powerpoint/2010/main" val="1847902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50F8D-15EE-DA8A-9784-24CA15C89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2671"/>
            <a:ext cx="10515600" cy="2566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6088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F31DD34B-007C-6B6F-91F2-5F5738786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" y="1417442"/>
            <a:ext cx="9664846" cy="285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9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60C49-6647-FA47-E9A1-90821D5F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1228"/>
            <a:ext cx="10515600" cy="34867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400" b="1" dirty="0"/>
              <a:t>1945</a:t>
            </a:r>
            <a:r>
              <a:rPr lang="ko-KR" altLang="en-US" sz="2400" b="1" dirty="0"/>
              <a:t>년 독일의 전기공학자 </a:t>
            </a:r>
            <a:r>
              <a:rPr lang="ko-KR" altLang="en-US" sz="2400" b="1" i="0" dirty="0" err="1">
                <a:solidFill>
                  <a:srgbClr val="000000"/>
                </a:solidFill>
                <a:effectLst/>
                <a:latin typeface="sh-new-regular"/>
              </a:rPr>
              <a:t>프리츠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sh-new-regular"/>
              </a:rPr>
              <a:t> </a:t>
            </a:r>
            <a:r>
              <a:rPr lang="ko-KR" altLang="en-US" sz="2400" b="1" i="0" dirty="0" err="1">
                <a:solidFill>
                  <a:srgbClr val="000000"/>
                </a:solidFill>
                <a:effectLst/>
                <a:latin typeface="sh-new-regular"/>
              </a:rPr>
              <a:t>젠하이저가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sh-new-regular"/>
              </a:rPr>
              <a:t> 설립한 회사</a:t>
            </a:r>
            <a:endParaRPr lang="en-US" altLang="ko-KR" sz="2400" b="1" i="0" dirty="0">
              <a:solidFill>
                <a:srgbClr val="000000"/>
              </a:solidFill>
              <a:effectLst/>
              <a:latin typeface="sh-new-regular"/>
            </a:endParaRPr>
          </a:p>
          <a:p>
            <a:pPr marL="0" indent="0" algn="ctr">
              <a:buNone/>
            </a:pP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/>
              <a:t>이어폰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헤드폰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스피커 등 오디오 전문분야에서 </a:t>
            </a:r>
            <a:r>
              <a:rPr lang="ko-KR" altLang="en-US" sz="2400" b="1" dirty="0" err="1"/>
              <a:t>특출난</a:t>
            </a:r>
            <a:r>
              <a:rPr lang="ko-KR" altLang="en-US" sz="2400" b="1" dirty="0"/>
              <a:t> 제품회사</a:t>
            </a:r>
            <a:endParaRPr lang="en-US" altLang="ko-KR" sz="2400" b="1" dirty="0"/>
          </a:p>
          <a:p>
            <a:pPr marL="0" indent="0" algn="ctr">
              <a:buNone/>
            </a:pP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/>
              <a:t>오디오의 미래를 선도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F672B7D6-2DBF-ED8E-A215-FB5FC71B9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590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i="1" dirty="0">
                <a:latin typeface="Elephant" panose="02020904090505020303" pitchFamily="18" charset="0"/>
              </a:rPr>
              <a:t>Inspired By Music</a:t>
            </a:r>
            <a:endParaRPr lang="ko-KR" altLang="en-US" i="1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38B5E4CC-60FB-ED52-8D73-7E30C3E760ED}"/>
              </a:ext>
            </a:extLst>
          </p:cNvPr>
          <p:cNvSpPr/>
          <p:nvPr/>
        </p:nvSpPr>
        <p:spPr>
          <a:xfrm>
            <a:off x="738807" y="4015409"/>
            <a:ext cx="840685" cy="84068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품질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AEAB5D4-957A-25AC-38BA-FBDA0C6A5ACC}"/>
              </a:ext>
            </a:extLst>
          </p:cNvPr>
          <p:cNvSpPr/>
          <p:nvPr/>
        </p:nvSpPr>
        <p:spPr>
          <a:xfrm>
            <a:off x="5291759" y="5108957"/>
            <a:ext cx="1275520" cy="1275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</a:rPr>
              <a:t>혁신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29B92F-4E97-1E2D-26EF-E4A4783E8A9A}"/>
              </a:ext>
            </a:extLst>
          </p:cNvPr>
          <p:cNvSpPr/>
          <p:nvPr/>
        </p:nvSpPr>
        <p:spPr>
          <a:xfrm>
            <a:off x="8055243" y="4664597"/>
            <a:ext cx="1604344" cy="16043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ysClr val="windowText" lastClr="000000"/>
                </a:solidFill>
              </a:rPr>
              <a:t>몰입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587A81-6845-F990-2693-A731ACF2A38B}"/>
              </a:ext>
            </a:extLst>
          </p:cNvPr>
          <p:cNvSpPr/>
          <p:nvPr/>
        </p:nvSpPr>
        <p:spPr>
          <a:xfrm>
            <a:off x="10739227" y="4235725"/>
            <a:ext cx="1091652" cy="109165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ysClr val="windowText" lastClr="000000"/>
                </a:solidFill>
              </a:rPr>
              <a:t>환경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50E7F69-DC83-6710-6162-3A0C30BBB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49" y="1086261"/>
            <a:ext cx="10515600" cy="1325563"/>
          </a:xfrm>
        </p:spPr>
        <p:txBody>
          <a:bodyPr/>
          <a:lstStyle/>
          <a:p>
            <a:r>
              <a:rPr lang="ko-KR" altLang="en-US" b="1" dirty="0"/>
              <a:t>핵심가치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1D0F443-88C8-BF22-CD32-A580670B9978}"/>
              </a:ext>
            </a:extLst>
          </p:cNvPr>
          <p:cNvSpPr/>
          <p:nvPr/>
        </p:nvSpPr>
        <p:spPr>
          <a:xfrm>
            <a:off x="2404019" y="5108957"/>
            <a:ext cx="1136375" cy="115998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ysClr val="windowText" lastClr="000000"/>
                </a:solidFill>
              </a:rPr>
              <a:t>계승</a:t>
            </a:r>
          </a:p>
        </p:txBody>
      </p:sp>
    </p:spTree>
    <p:extLst>
      <p:ext uri="{BB962C8B-B14F-4D97-AF65-F5344CB8AC3E}">
        <p14:creationId xmlns:p14="http://schemas.microsoft.com/office/powerpoint/2010/main" val="381595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60C49-6647-FA47-E9A1-90821D5F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26" y="2382536"/>
            <a:ext cx="11035748" cy="428707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ko-KR" sz="4300" b="1" dirty="0"/>
              <a:t>Into</a:t>
            </a:r>
            <a:r>
              <a:rPr lang="ko-KR" altLang="en-US" sz="4300" b="1" dirty="0"/>
              <a:t> </a:t>
            </a:r>
            <a:r>
              <a:rPr lang="en-US" altLang="ko-KR" sz="4300" b="1" dirty="0"/>
              <a:t>the</a:t>
            </a:r>
            <a:r>
              <a:rPr lang="ko-KR" altLang="en-US" sz="4300" b="1" dirty="0"/>
              <a:t> </a:t>
            </a:r>
            <a:r>
              <a:rPr lang="en-US" altLang="ko-KR" sz="4300" b="1" dirty="0"/>
              <a:t>true Sound World</a:t>
            </a:r>
          </a:p>
          <a:p>
            <a:pPr marL="0" indent="0" algn="ctr">
              <a:buNone/>
            </a:pPr>
            <a:endParaRPr lang="en-US" altLang="ko-KR" sz="4000" dirty="0"/>
          </a:p>
          <a:p>
            <a:pPr marL="0" indent="0" algn="ctr">
              <a:buNone/>
            </a:pPr>
            <a:r>
              <a:rPr lang="ko-KR" altLang="en-US" sz="2400" b="1" dirty="0"/>
              <a:t>달리기를 하는 사람을 주변에 발생하는 다양한 환경 소음</a:t>
            </a: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/>
              <a:t>달리는 동안헤드셋과 이어폰을 사용</a:t>
            </a:r>
            <a:endParaRPr lang="en-US" altLang="ko-KR" sz="2400" b="1" dirty="0"/>
          </a:p>
          <a:p>
            <a:pPr marL="0" indent="0" algn="ctr">
              <a:buNone/>
            </a:pP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/>
              <a:t>제품을 사용하는 동안 어떠한 것에도 </a:t>
            </a: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/>
              <a:t>방해받지 않는다는 </a:t>
            </a:r>
            <a:r>
              <a:rPr lang="ko-KR" altLang="en-US" sz="2400" b="1" dirty="0" err="1"/>
              <a:t>젠하이저의</a:t>
            </a:r>
            <a:r>
              <a:rPr lang="ko-KR" altLang="en-US" sz="2400" b="1" dirty="0"/>
              <a:t> 소음 차단 능력 강조</a:t>
            </a:r>
            <a:endParaRPr lang="en-US" altLang="ko-KR" sz="2400" b="1" dirty="0"/>
          </a:p>
          <a:p>
            <a:pPr marL="0" indent="0" algn="ctr">
              <a:buNone/>
            </a:pP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/>
              <a:t>뛰어난 </a:t>
            </a:r>
            <a:r>
              <a:rPr lang="ko-KR" altLang="en-US" sz="2400" b="1" dirty="0" err="1"/>
              <a:t>이퀄라이저</a:t>
            </a:r>
            <a:r>
              <a:rPr lang="ko-KR" altLang="en-US" sz="2400" b="1" dirty="0"/>
              <a:t> 시스템을 통한</a:t>
            </a: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/>
              <a:t> 현장에 있는 듯한 생동감을 전달</a:t>
            </a:r>
            <a:endParaRPr lang="en-US" altLang="ko-KR" sz="2400" b="1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F2E532B-8AC3-B663-67B7-A9CF3216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596" y="757787"/>
            <a:ext cx="10515600" cy="1325563"/>
          </a:xfrm>
        </p:spPr>
        <p:txBody>
          <a:bodyPr/>
          <a:lstStyle/>
          <a:p>
            <a:r>
              <a:rPr lang="ko-KR" altLang="en-US" b="1" dirty="0" err="1"/>
              <a:t>영상컨셉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940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02EB3C-630D-354A-D1B5-E7298D400D2C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36" name="그림 35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2E4F4B9A-16A2-5D21-44F0-1F0E2F560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96" y="4232313"/>
            <a:ext cx="2292179" cy="1719132"/>
          </a:xfrm>
          <a:prstGeom prst="rect">
            <a:avLst/>
          </a:prstGeom>
        </p:spPr>
      </p:pic>
      <p:pic>
        <p:nvPicPr>
          <p:cNvPr id="44" name="내용 개체 틀 43" descr="텍스트, 스케치, 예술, 그림이(가) 표시된 사진&#10;&#10;자동 생성된 설명">
            <a:extLst>
              <a:ext uri="{FF2B5EF4-FFF2-40B4-BE49-F238E27FC236}">
                <a16:creationId xmlns:a16="http://schemas.microsoft.com/office/drawing/2014/main" id="{B0963E60-8A4D-B519-7EAC-2C1E336FAB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3285" y="3945363"/>
            <a:ext cx="1721692" cy="2295590"/>
          </a:xfrm>
        </p:spPr>
      </p:pic>
      <p:pic>
        <p:nvPicPr>
          <p:cNvPr id="46" name="그림 45" descr="스케치, 예술, 그림, 아동 미술이(가) 표시된 사진&#10;&#10;자동 생성된 설명">
            <a:extLst>
              <a:ext uri="{FF2B5EF4-FFF2-40B4-BE49-F238E27FC236}">
                <a16:creationId xmlns:a16="http://schemas.microsoft.com/office/drawing/2014/main" id="{CC434B69-817A-8DE7-A6DD-69F8ED3EF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87217" y="1255097"/>
            <a:ext cx="1719136" cy="2292181"/>
          </a:xfrm>
          <a:prstGeom prst="rect">
            <a:avLst/>
          </a:prstGeom>
        </p:spPr>
      </p:pic>
      <p:pic>
        <p:nvPicPr>
          <p:cNvPr id="48" name="그림 47" descr="텍스트, 스케치, 그림, 예술이(가) 표시된 사진&#10;&#10;자동 생성된 설명">
            <a:extLst>
              <a:ext uri="{FF2B5EF4-FFF2-40B4-BE49-F238E27FC236}">
                <a16:creationId xmlns:a16="http://schemas.microsoft.com/office/drawing/2014/main" id="{9EDA9E47-63B0-8A12-380D-A229D43CD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02641" y="1255096"/>
            <a:ext cx="1719136" cy="2292181"/>
          </a:xfrm>
          <a:prstGeom prst="rect">
            <a:avLst/>
          </a:prstGeom>
        </p:spPr>
      </p:pic>
      <p:pic>
        <p:nvPicPr>
          <p:cNvPr id="50" name="그림 49" descr="텍스트, 그림, 스케치, 종이이(가) 표시된 사진&#10;&#10;자동 생성된 설명">
            <a:extLst>
              <a:ext uri="{FF2B5EF4-FFF2-40B4-BE49-F238E27FC236}">
                <a16:creationId xmlns:a16="http://schemas.microsoft.com/office/drawing/2014/main" id="{9542F849-1AB0-1749-5F13-868367DFF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13530" y="3945366"/>
            <a:ext cx="1721693" cy="2295591"/>
          </a:xfrm>
          <a:prstGeom prst="rect">
            <a:avLst/>
          </a:prstGeom>
        </p:spPr>
      </p:pic>
      <p:pic>
        <p:nvPicPr>
          <p:cNvPr id="52" name="그림 51" descr="텍스트, 스케치, 그림, 라인 아트이(가) 표시된 사진&#10;&#10;자동 생성된 설명">
            <a:extLst>
              <a:ext uri="{FF2B5EF4-FFF2-40B4-BE49-F238E27FC236}">
                <a16:creationId xmlns:a16="http://schemas.microsoft.com/office/drawing/2014/main" id="{E546AD94-E51A-3B67-6A7C-A78902CD05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01867" y="3945790"/>
            <a:ext cx="1719134" cy="2292179"/>
          </a:xfrm>
          <a:prstGeom prst="rect">
            <a:avLst/>
          </a:prstGeom>
        </p:spPr>
      </p:pic>
      <p:pic>
        <p:nvPicPr>
          <p:cNvPr id="54" name="그림 53" descr="스케치, 그림, 아동 미술, 텍스트이(가) 표시된 사진&#10;&#10;자동 생성된 설명">
            <a:extLst>
              <a:ext uri="{FF2B5EF4-FFF2-40B4-BE49-F238E27FC236}">
                <a16:creationId xmlns:a16="http://schemas.microsoft.com/office/drawing/2014/main" id="{1FF064E7-271E-C05F-EFFB-CA7769E94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13724" y="1254478"/>
            <a:ext cx="1722857" cy="2297143"/>
          </a:xfrm>
          <a:prstGeom prst="rect">
            <a:avLst/>
          </a:prstGeom>
        </p:spPr>
      </p:pic>
      <p:pic>
        <p:nvPicPr>
          <p:cNvPr id="56" name="그림 55" descr="스케치, 그림, 텍스트, 아동 미술이(가) 표시된 사진&#10;&#10;자동 생성된 설명">
            <a:extLst>
              <a:ext uri="{FF2B5EF4-FFF2-40B4-BE49-F238E27FC236}">
                <a16:creationId xmlns:a16="http://schemas.microsoft.com/office/drawing/2014/main" id="{7CED097D-16A7-BB3F-B915-D6F386A2D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3479" y="1254475"/>
            <a:ext cx="1722858" cy="22971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22B2336-09DC-E48F-3E6A-56AD0FF52AAB}"/>
              </a:ext>
            </a:extLst>
          </p:cNvPr>
          <p:cNvSpPr txBox="1"/>
          <p:nvPr/>
        </p:nvSpPr>
        <p:spPr>
          <a:xfrm>
            <a:off x="1521653" y="359352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0~5</a:t>
            </a:r>
            <a:r>
              <a:rPr lang="ko-KR" altLang="en-US" dirty="0"/>
              <a:t>초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BC2A25-5512-FA86-980B-F060F444FA0A}"/>
              </a:ext>
            </a:extLst>
          </p:cNvPr>
          <p:cNvSpPr txBox="1"/>
          <p:nvPr/>
        </p:nvSpPr>
        <p:spPr>
          <a:xfrm>
            <a:off x="4435794" y="359352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5~10</a:t>
            </a:r>
            <a:r>
              <a:rPr lang="ko-KR" altLang="en-US" dirty="0"/>
              <a:t>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AA5ED0-024A-6F30-779D-62E6628FFBA8}"/>
              </a:ext>
            </a:extLst>
          </p:cNvPr>
          <p:cNvSpPr txBox="1"/>
          <p:nvPr/>
        </p:nvSpPr>
        <p:spPr>
          <a:xfrm>
            <a:off x="7349935" y="3561867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10~15</a:t>
            </a:r>
            <a:r>
              <a:rPr lang="ko-KR" altLang="en-US" dirty="0"/>
              <a:t>초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B90626-4116-91EA-A05C-CA0CDE064BB9}"/>
              </a:ext>
            </a:extLst>
          </p:cNvPr>
          <p:cNvSpPr txBox="1"/>
          <p:nvPr/>
        </p:nvSpPr>
        <p:spPr>
          <a:xfrm>
            <a:off x="10264076" y="359352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15~17</a:t>
            </a:r>
            <a:r>
              <a:rPr lang="ko-KR" altLang="en-US" dirty="0"/>
              <a:t>초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9FAF45-D229-F251-839C-F3D756AAF9B3}"/>
              </a:ext>
            </a:extLst>
          </p:cNvPr>
          <p:cNvSpPr txBox="1"/>
          <p:nvPr/>
        </p:nvSpPr>
        <p:spPr>
          <a:xfrm>
            <a:off x="10264076" y="622090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35~38</a:t>
            </a:r>
            <a:r>
              <a:rPr lang="ko-KR" altLang="en-US" dirty="0"/>
              <a:t>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6F3627-BFCD-7E29-6DC7-E3D1F31FF198}"/>
              </a:ext>
            </a:extLst>
          </p:cNvPr>
          <p:cNvSpPr txBox="1"/>
          <p:nvPr/>
        </p:nvSpPr>
        <p:spPr>
          <a:xfrm>
            <a:off x="7261938" y="622090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30~35</a:t>
            </a:r>
            <a:r>
              <a:rPr lang="ko-KR" altLang="en-US" dirty="0"/>
              <a:t>초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C6CA5A-B96E-3B67-34DB-788A4148F2E2}"/>
              </a:ext>
            </a:extLst>
          </p:cNvPr>
          <p:cNvSpPr txBox="1"/>
          <p:nvPr/>
        </p:nvSpPr>
        <p:spPr>
          <a:xfrm>
            <a:off x="4435794" y="622090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25~30</a:t>
            </a:r>
            <a:r>
              <a:rPr lang="ko-KR" altLang="en-US" dirty="0"/>
              <a:t>초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62D62E1-CFD1-0ACF-3A03-4C02B0DD724B}"/>
              </a:ext>
            </a:extLst>
          </p:cNvPr>
          <p:cNvSpPr txBox="1"/>
          <p:nvPr/>
        </p:nvSpPr>
        <p:spPr>
          <a:xfrm>
            <a:off x="1521652" y="622090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17~25</a:t>
            </a:r>
            <a:r>
              <a:rPr lang="ko-KR" altLang="en-US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211672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~ 5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전체 달리기 경로를 보여준 뒤 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달리기를 준비하는 사람에게 줌인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2E505AE-C56E-EE60-F9C8-4BCBC10D1905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3" name="그림 2" descr="스케치, 그림, 텍스트, 아동 미술이(가) 표시된 사진&#10;&#10;자동 생성된 설명">
            <a:extLst>
              <a:ext uri="{FF2B5EF4-FFF2-40B4-BE49-F238E27FC236}">
                <a16:creationId xmlns:a16="http://schemas.microsoft.com/office/drawing/2014/main" id="{C6201A99-7ECD-63C6-CCE4-07D59C80A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27180" y="325655"/>
            <a:ext cx="3337639" cy="60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5 ~ 10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달리기 시작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카메라가 사람이 달리는 경로를 따라가면서 보여줌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주변으로 자동차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비행기 등이 지나다니면서 소음을 발생시킨다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 descr="스케치, 그림, 아동 미술, 텍스트이(가) 표시된 사진&#10;&#10;자동 생성된 설명">
            <a:extLst>
              <a:ext uri="{FF2B5EF4-FFF2-40B4-BE49-F238E27FC236}">
                <a16:creationId xmlns:a16="http://schemas.microsoft.com/office/drawing/2014/main" id="{A22D9371-EE1B-EDE3-D61E-F2DF60A8C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6900" y="419100"/>
            <a:ext cx="3378199" cy="601980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2E505AE-C56E-EE60-F9C8-4BCBC10D1905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3056820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 ~ 15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달리는 사람 옆으로 비행기가 지나가고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이로 인해 주변 환경물들이 진동함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사람은 헤드셋의 기능을 켜서 </a:t>
            </a: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영향받지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않고 편안하게 달린다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 descr="텍스트, 스케치, 그림, 예술이(가) 표시된 사진&#10;&#10;자동 생성된 설명">
            <a:extLst>
              <a:ext uri="{FF2B5EF4-FFF2-40B4-BE49-F238E27FC236}">
                <a16:creationId xmlns:a16="http://schemas.microsoft.com/office/drawing/2014/main" id="{6AA0E847-7C76-5957-DF1C-7F262A175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6900" y="419100"/>
            <a:ext cx="3378199" cy="60198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5901067-334A-0D33-801E-D691B6AB27D1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2121116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C0D25193645A1478CB62ADD17C400B8" ma:contentTypeVersion="5" ma:contentTypeDescription="새 문서를 만듭니다." ma:contentTypeScope="" ma:versionID="7c18e49d770d15efd0aed2c5a87abde4">
  <xsd:schema xmlns:xsd="http://www.w3.org/2001/XMLSchema" xmlns:xs="http://www.w3.org/2001/XMLSchema" xmlns:p="http://schemas.microsoft.com/office/2006/metadata/properties" xmlns:ns3="92d124dd-f646-47e7-8ae9-5497eeb2f5b5" targetNamespace="http://schemas.microsoft.com/office/2006/metadata/properties" ma:root="true" ma:fieldsID="68d48c724fc58b1b4a5de777195394a3" ns3:_="">
    <xsd:import namespace="92d124dd-f646-47e7-8ae9-5497eeb2f5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124dd-f646-47e7-8ae9-5497eeb2f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EB14A4-FB41-40EA-97C3-C6FA53EFBD92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92d124dd-f646-47e7-8ae9-5497eeb2f5b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03F5CE2-A49D-4C56-9C6A-CAA6E0354E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6EB495-3266-4C5C-9B60-24E4FA3C7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d124dd-f646-47e7-8ae9-5497eeb2f5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</TotalTime>
  <Words>282</Words>
  <Application>Microsoft Office PowerPoint</Application>
  <PresentationFormat>와이드스크린</PresentationFormat>
  <Paragraphs>59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sh-new-regular</vt:lpstr>
      <vt:lpstr>Arial</vt:lpstr>
      <vt:lpstr>Calibri</vt:lpstr>
      <vt:lpstr>Calibri Light</vt:lpstr>
      <vt:lpstr>Elephant</vt:lpstr>
      <vt:lpstr>Office 테마</vt:lpstr>
      <vt:lpstr>Sennheiser 브랜드 광고영상 기획안</vt:lpstr>
      <vt:lpstr>PowerPoint 프레젠테이션</vt:lpstr>
      <vt:lpstr>Inspired By Music</vt:lpstr>
      <vt:lpstr>핵심가치</vt:lpstr>
      <vt:lpstr>영상컨셉</vt:lpstr>
      <vt:lpstr>PowerPoint 프레젠테이션</vt:lpstr>
      <vt:lpstr>0 ~ 5초  전체 달리기 경로를 보여준 뒤  달리기를 준비하는 사람에게 줌인</vt:lpstr>
      <vt:lpstr>5 ~ 10초  달리기 시작  카메라가 사람이 달리는 경로를 따라가면서 보여줌 주변으로 자동차, 비행기 등이 지나다니면서 소음을 발생시킨다.</vt:lpstr>
      <vt:lpstr>10 ~ 15초  달리는 사람 옆으로 비행기가 지나가고, 이로 인해 주변 환경물들이 진동함 사람은 헤드셋의 기능을 켜서 영향받지 않고 편안하게 달린다.</vt:lpstr>
      <vt:lpstr>15 ~ 20초  음반 위의 심장박동을 표현</vt:lpstr>
      <vt:lpstr>20 ~ 25초  달리고 있는 사람 주변으로 악기와 음표들이 회전한다. 비행기는 멀리 떠나갔다.</vt:lpstr>
      <vt:lpstr>25 ~ 30초  사용자가 다시한번 헤드셋 기능을 눌러 ANC를 끈다 주변환경음들(축하소리 등)이 들려오며 달리기를 마친다. </vt:lpstr>
      <vt:lpstr>30~35초  제품이 기업 로고박스 안에서 회전하면서 나왔다가 다시 들어감</vt:lpstr>
      <vt:lpstr>35 ~ 40초  전달 메시지와 기업 로고가 나타나면서 엔딩</vt:lpstr>
      <vt:lpstr>레퍼런스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오융택</dc:creator>
  <cp:lastModifiedBy>오융택</cp:lastModifiedBy>
  <cp:revision>139</cp:revision>
  <dcterms:created xsi:type="dcterms:W3CDTF">2023-10-26T00:57:11Z</dcterms:created>
  <dcterms:modified xsi:type="dcterms:W3CDTF">2023-10-26T22:13:09Z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0x010100DC0D25193645A1478CB62ADD17C400B8</vt:lpwstr>
  </property>
</Properties>
</file>